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009193"/>
    <a:srgbClr val="FF8AD8"/>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311"/>
    <p:restoredTop sz="84404"/>
  </p:normalViewPr>
  <p:slideViewPr>
    <p:cSldViewPr snapToGrid="0" snapToObjects="1">
      <p:cViewPr>
        <p:scale>
          <a:sx n="80" d="100"/>
          <a:sy n="80" d="100"/>
        </p:scale>
        <p:origin x="-90"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5" d="100"/>
          <a:sy n="55" d="100"/>
        </p:scale>
        <p:origin x="25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DFF08-4234-414C-B78D-5A151AE8C26F}" type="datetimeFigureOut">
              <a:rPr lang="en-US" smtClean="0"/>
              <a:t>5/15/2016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38773-818C-024D-B2A0-34162457771E}" type="slidenum">
              <a:rPr lang="en-US" smtClean="0"/>
              <a:t>‹#›</a:t>
            </a:fld>
            <a:endParaRPr lang="en-US"/>
          </a:p>
        </p:txBody>
      </p:sp>
    </p:spTree>
    <p:extLst>
      <p:ext uri="{BB962C8B-B14F-4D97-AF65-F5344CB8AC3E}">
        <p14:creationId xmlns:p14="http://schemas.microsoft.com/office/powerpoint/2010/main" val="211924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38773-818C-024D-B2A0-34162457771E}" type="slidenum">
              <a:rPr lang="en-US" smtClean="0"/>
              <a:t>1</a:t>
            </a:fld>
            <a:endParaRPr lang="en-US"/>
          </a:p>
        </p:txBody>
      </p:sp>
    </p:spTree>
    <p:extLst>
      <p:ext uri="{BB962C8B-B14F-4D97-AF65-F5344CB8AC3E}">
        <p14:creationId xmlns:p14="http://schemas.microsoft.com/office/powerpoint/2010/main" val="96234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 don’t feel like a star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 and low, rich and poor, all have a work to do for the Master.  Everyone is called to action” (E. G. White, </a:t>
            </a:r>
            <a:r>
              <a:rPr lang="en-US" sz="1200" i="1" kern="1200" dirty="0" smtClean="0">
                <a:solidFill>
                  <a:schemeClr val="tx1"/>
                </a:solidFill>
                <a:effectLst/>
                <a:latin typeface="+mn-lt"/>
                <a:ea typeface="+mn-ea"/>
                <a:cs typeface="+mn-cs"/>
              </a:rPr>
              <a:t>Selected Messages</a:t>
            </a:r>
            <a:r>
              <a:rPr lang="en-US" sz="1200" kern="1200" dirty="0" smtClean="0">
                <a:solidFill>
                  <a:schemeClr val="tx1"/>
                </a:solidFill>
                <a:effectLst/>
                <a:latin typeface="+mn-lt"/>
                <a:ea typeface="+mn-ea"/>
                <a:cs typeface="+mn-cs"/>
              </a:rPr>
              <a:t>, Bk 1, p. 266). If we, in faith, talk and act success, the feelings will come. That is one of the psychological rules of life. Positive feelings follow positive thoughts and positive actions. Remember Joshua and the children of Israel as they faced Jericho. God told them to go forth, face the enemy, and blow the trumpets. Success follows 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us, as Christian Adventist women, can be winners, no matter where we were born or how much education we have. We can be women of excellence regardless of the mistakes we have made in the past or the problems we may face in the future. Despite suffering, abuse, setbacks, and handicaps, we too can achieve. It doesn’t matter what committees vote, or what others think. We can receive a gold medal in living.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us can have success beyond our greatest dreams, for God created us to be women of excellence. He made us to be winners!  He is on our cheering team!</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10</a:t>
            </a:fld>
            <a:endParaRPr lang="en-US"/>
          </a:p>
        </p:txBody>
      </p:sp>
    </p:spTree>
    <p:extLst>
      <p:ext uri="{BB962C8B-B14F-4D97-AF65-F5344CB8AC3E}">
        <p14:creationId xmlns:p14="http://schemas.microsoft.com/office/powerpoint/2010/main" val="64004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398463"/>
            <a:ext cx="3648075" cy="2735262"/>
          </a:xfrm>
        </p:spPr>
      </p:sp>
      <p:sp>
        <p:nvSpPr>
          <p:cNvPr id="3" name="Notes Placeholder 2"/>
          <p:cNvSpPr>
            <a:spLocks noGrp="1"/>
          </p:cNvSpPr>
          <p:nvPr>
            <p:ph type="body" idx="1"/>
          </p:nvPr>
        </p:nvSpPr>
        <p:spPr>
          <a:xfrm>
            <a:off x="685800" y="3313753"/>
            <a:ext cx="5486400" cy="3600450"/>
          </a:xfrm>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 score of 1 to 5, rate yourself on the following characteristics of a woman of excellence.  Five is the best.</a:t>
            </a:r>
          </a:p>
        </p:txBody>
      </p:sp>
      <p:sp>
        <p:nvSpPr>
          <p:cNvPr id="4" name="Slide Number Placeholder 3"/>
          <p:cNvSpPr>
            <a:spLocks noGrp="1"/>
          </p:cNvSpPr>
          <p:nvPr>
            <p:ph type="sldNum" sz="quarter" idx="10"/>
          </p:nvPr>
        </p:nvSpPr>
        <p:spPr/>
        <p:txBody>
          <a:bodyPr/>
          <a:lstStyle/>
          <a:p>
            <a:fld id="{92E38773-818C-024D-B2A0-34162457771E}" type="slidenum">
              <a:rPr lang="en-US" smtClean="0"/>
              <a:t>11</a:t>
            </a:fld>
            <a:endParaRPr lang="en-US"/>
          </a:p>
        </p:txBody>
      </p:sp>
    </p:spTree>
    <p:extLst>
      <p:ext uri="{BB962C8B-B14F-4D97-AF65-F5344CB8AC3E}">
        <p14:creationId xmlns:p14="http://schemas.microsoft.com/office/powerpoint/2010/main" val="148626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to appreciate the way God has made you. Fill in the following inventory: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Three leisure-time activities I enjoy.</a:t>
            </a:r>
          </a:p>
          <a:p>
            <a:r>
              <a:rPr lang="en-US" sz="1200" kern="1200" dirty="0" smtClean="0">
                <a:solidFill>
                  <a:schemeClr val="tx1"/>
                </a:solidFill>
                <a:effectLst/>
                <a:latin typeface="+mn-lt"/>
                <a:ea typeface="+mn-ea"/>
                <a:cs typeface="+mn-cs"/>
              </a:rPr>
              <a:t>B.	Three things I do well.</a:t>
            </a:r>
          </a:p>
          <a:p>
            <a:r>
              <a:rPr lang="en-US" sz="1200" kern="1200" dirty="0" smtClean="0">
                <a:solidFill>
                  <a:schemeClr val="tx1"/>
                </a:solidFill>
                <a:effectLst/>
                <a:latin typeface="+mn-lt"/>
                <a:ea typeface="+mn-ea"/>
                <a:cs typeface="+mn-cs"/>
              </a:rPr>
              <a:t>C.	Three achievements in my life.</a:t>
            </a:r>
          </a:p>
          <a:p>
            <a:r>
              <a:rPr lang="en-US" sz="1200" kern="1200" dirty="0" smtClean="0">
                <a:solidFill>
                  <a:schemeClr val="tx1"/>
                </a:solidFill>
                <a:effectLst/>
                <a:latin typeface="+mn-lt"/>
                <a:ea typeface="+mn-ea"/>
                <a:cs typeface="+mn-cs"/>
              </a:rPr>
              <a:t>D.	Three positive adjectives that describe me.</a:t>
            </a:r>
          </a:p>
          <a:p>
            <a:r>
              <a:rPr lang="en-US" sz="1200" kern="1200" dirty="0" smtClean="0">
                <a:solidFill>
                  <a:schemeClr val="tx1"/>
                </a:solidFill>
                <a:effectLst/>
                <a:latin typeface="+mn-lt"/>
                <a:ea typeface="+mn-ea"/>
                <a:cs typeface="+mn-cs"/>
              </a:rPr>
              <a:t>E.	Three things I like about my body and the way I look.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 back over your inventory and use it as an outline for a prayer in which you thank God for each item on your list and the unique person He has made you to be.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Divide a sheet of paper into two columns. In the first column write the names of women in the Bible who project an image of success and high self-worth. Think of women who showed self-confidence and courage to become all that God had gifted them to become. In a second column, describe her actions.</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12</a:t>
            </a:fld>
            <a:endParaRPr lang="en-US"/>
          </a:p>
        </p:txBody>
      </p:sp>
    </p:spTree>
    <p:extLst>
      <p:ext uri="{BB962C8B-B14F-4D97-AF65-F5344CB8AC3E}">
        <p14:creationId xmlns:p14="http://schemas.microsoft.com/office/powerpoint/2010/main" val="143705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Success is stretching toward my full potential through Christ, who enables me.</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read again through this lesson, think of women in the Bible who were successful. Think of women you learned about at school who were successful. Think about women in your church’s history who were successful and consider their secret. You will find that most had difficulty of some sort to begin with, but they pressed on, with Christ, to succeed. They spent time in the Word and in prayer, for they knew that was their source of power and success.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13</a:t>
            </a:fld>
            <a:endParaRPr lang="en-US"/>
          </a:p>
        </p:txBody>
      </p:sp>
    </p:spTree>
    <p:extLst>
      <p:ext uri="{BB962C8B-B14F-4D97-AF65-F5344CB8AC3E}">
        <p14:creationId xmlns:p14="http://schemas.microsoft.com/office/powerpoint/2010/main" val="51798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Dear God, Thank You for difficulties and for bad times because they turn me to You. I know that I cannot do anything without Your help. I claim the promises of the Word, and I ask You to help me to press on and never give up. I move forward in confidence because You created me for success.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14</a:t>
            </a:fld>
            <a:endParaRPr lang="en-US"/>
          </a:p>
        </p:txBody>
      </p:sp>
    </p:spTree>
    <p:extLst>
      <p:ext uri="{BB962C8B-B14F-4D97-AF65-F5344CB8AC3E}">
        <p14:creationId xmlns:p14="http://schemas.microsoft.com/office/powerpoint/2010/main" val="160407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SUCCESSFUL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2</a:t>
            </a:fld>
            <a:endParaRPr lang="en-US"/>
          </a:p>
        </p:txBody>
      </p:sp>
    </p:spTree>
    <p:extLst>
      <p:ext uri="{BB962C8B-B14F-4D97-AF65-F5344CB8AC3E}">
        <p14:creationId xmlns:p14="http://schemas.microsoft.com/office/powerpoint/2010/main" val="153128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i="1" dirty="0" smtClean="0"/>
              <a:t>I can do all things through Christ who strengthens me.” </a:t>
            </a:r>
            <a:endParaRPr lang="en-US" dirty="0" smtClean="0"/>
          </a:p>
          <a:p>
            <a:pPr marL="0" indent="0" algn="l">
              <a:buNone/>
            </a:pPr>
            <a:r>
              <a:rPr lang="en-US" dirty="0" smtClean="0"/>
              <a:t>Philippians 4:13, </a:t>
            </a:r>
            <a:r>
              <a:rPr lang="en-US" i="1" dirty="0" smtClean="0"/>
              <a:t>NKJV</a:t>
            </a:r>
            <a:endParaRPr lang="en-US" dirty="0" smtClean="0"/>
          </a:p>
          <a:p>
            <a:pPr marL="0" indent="0" algn="ctr">
              <a:buNone/>
            </a:pPr>
            <a:r>
              <a:rPr lang="en-US" b="1" dirty="0" smtClean="0"/>
              <a:t> </a:t>
            </a:r>
            <a:endParaRPr lang="en-US" dirty="0"/>
          </a:p>
        </p:txBody>
      </p:sp>
      <p:sp>
        <p:nvSpPr>
          <p:cNvPr id="4" name="Slide Number Placeholder 3"/>
          <p:cNvSpPr>
            <a:spLocks noGrp="1"/>
          </p:cNvSpPr>
          <p:nvPr>
            <p:ph type="sldNum" sz="quarter" idx="10"/>
          </p:nvPr>
        </p:nvSpPr>
        <p:spPr/>
        <p:txBody>
          <a:bodyPr/>
          <a:lstStyle/>
          <a:p>
            <a:fld id="{92E38773-818C-024D-B2A0-34162457771E}" type="slidenum">
              <a:rPr lang="en-US" smtClean="0"/>
              <a:t>3</a:t>
            </a:fld>
            <a:endParaRPr lang="en-US"/>
          </a:p>
        </p:txBody>
      </p:sp>
    </p:spTree>
    <p:extLst>
      <p:ext uri="{BB962C8B-B14F-4D97-AF65-F5344CB8AC3E}">
        <p14:creationId xmlns:p14="http://schemas.microsoft.com/office/powerpoint/2010/main" val="21675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Throughout history there are stories of Christian women who have been successful in many ways.  They are women from all parts of the world. Many of them initially were afraid, nervous, sick or enfeebled, yet they claimed the promises of the Word. They believed in God who made them as they were and went on to do great things, becoming truly successful in their sphere of influence.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England, Catherine Booth, co-founder of the Salvation Army, was often sick and afraid to speak, yet she became a successful woman, leading a church with her husband. In America, Amanda Smith, born a slave and one of 13 children, became an internationally acclaimed missionary evangelist, preaching in England, India, Africa and other parts of the world. As a young girl, Ellen White was significantly injured and received little further education, but she became a proficient preacher and writer who has influenced millions with her encouragement and books. </a:t>
            </a:r>
            <a:r>
              <a:rPr lang="en-US" sz="1200" kern="1200" dirty="0" err="1" smtClean="0">
                <a:solidFill>
                  <a:schemeClr val="tx1"/>
                </a:solidFill>
                <a:effectLst/>
                <a:latin typeface="+mn-lt"/>
                <a:ea typeface="+mn-ea"/>
                <a:cs typeface="+mn-cs"/>
              </a:rPr>
              <a:t>Wangari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Matthai</a:t>
            </a:r>
            <a:r>
              <a:rPr lang="en-US" sz="1200" kern="1200" dirty="0" smtClean="0">
                <a:solidFill>
                  <a:schemeClr val="tx1"/>
                </a:solidFill>
                <a:effectLst/>
                <a:latin typeface="+mn-lt"/>
                <a:ea typeface="+mn-ea"/>
                <a:cs typeface="+mn-cs"/>
              </a:rPr>
              <a:t>, born to a poor family in Kenya, became famous as a campaigner for women and prisoners and for helping her nation to become environmentally aware and for helping save trees.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these women’s stories are of spiritual triumph and success. They claimed the promise “I can do everything through him who gives me strength” (Philippians 4:13).</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4</a:t>
            </a:fld>
            <a:endParaRPr lang="en-US"/>
          </a:p>
        </p:txBody>
      </p:sp>
    </p:spTree>
    <p:extLst>
      <p:ext uri="{BB962C8B-B14F-4D97-AF65-F5344CB8AC3E}">
        <p14:creationId xmlns:p14="http://schemas.microsoft.com/office/powerpoint/2010/main" val="4824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FIVE PRINCIPLES FOR SUCCESSFUL LIVING </a:t>
            </a:r>
            <a:endParaRPr lang="en-US" dirty="0"/>
          </a:p>
        </p:txBody>
      </p:sp>
      <p:sp>
        <p:nvSpPr>
          <p:cNvPr id="4" name="Slide Number Placeholder 3"/>
          <p:cNvSpPr>
            <a:spLocks noGrp="1"/>
          </p:cNvSpPr>
          <p:nvPr>
            <p:ph type="sldNum" sz="quarter" idx="10"/>
          </p:nvPr>
        </p:nvSpPr>
        <p:spPr/>
        <p:txBody>
          <a:bodyPr/>
          <a:lstStyle/>
          <a:p>
            <a:fld id="{92E38773-818C-024D-B2A0-34162457771E}" type="slidenum">
              <a:rPr lang="en-US" smtClean="0"/>
              <a:t>5</a:t>
            </a:fld>
            <a:endParaRPr lang="en-US"/>
          </a:p>
        </p:txBody>
      </p:sp>
    </p:spTree>
    <p:extLst>
      <p:ext uri="{BB962C8B-B14F-4D97-AF65-F5344CB8AC3E}">
        <p14:creationId xmlns:p14="http://schemas.microsoft.com/office/powerpoint/2010/main" val="2833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i="1" kern="1200" dirty="0" smtClean="0">
                <a:solidFill>
                  <a:schemeClr val="tx1"/>
                </a:solidFill>
                <a:effectLst/>
                <a:latin typeface="+mn-lt"/>
                <a:ea typeface="+mn-ea"/>
                <a:cs typeface="+mn-cs"/>
              </a:rPr>
              <a:t>There is a difference between worldly success and Godly success</a:t>
            </a:r>
            <a:r>
              <a:rPr lang="en-US" sz="1200" kern="1200" dirty="0" smtClean="0">
                <a:solidFill>
                  <a:schemeClr val="tx1"/>
                </a:solidFill>
                <a:effectLst/>
                <a:latin typeface="+mn-lt"/>
                <a:ea typeface="+mn-ea"/>
                <a:cs typeface="+mn-cs"/>
              </a:rPr>
              <a:t>. </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Worldly success and self-esteem involves possessions, performance, position, appearance, and people. True Godly success begins with that sense of worth and uniqueness which comes from our position in Christ. We are already special, created in His image, and loved with an everlasting love. Success, then, becomes striving to be all that God has already gifted me to become. Success means reaching my full potential in Christ Jesus.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6</a:t>
            </a:fld>
            <a:endParaRPr lang="en-US"/>
          </a:p>
        </p:txBody>
      </p:sp>
    </p:spTree>
    <p:extLst>
      <p:ext uri="{BB962C8B-B14F-4D97-AF65-F5344CB8AC3E}">
        <p14:creationId xmlns:p14="http://schemas.microsoft.com/office/powerpoint/2010/main" val="104998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2. I am somebody, a child of God, created in His image.  </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I was born the Lord called me; from my birth he has made made mention of my name” (Isaiah 49:1). While I was still a microscopic cell, God arranged my DNA and lined up my genes and chromosomes to make me the special person that I am. There is none other like me among 7 billion people living on Planet Earth. (See Psalm 139:13-16.)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7</a:t>
            </a:fld>
            <a:endParaRPr lang="en-US"/>
          </a:p>
        </p:txBody>
      </p:sp>
    </p:spTree>
    <p:extLst>
      <p:ext uri="{BB962C8B-B14F-4D97-AF65-F5344CB8AC3E}">
        <p14:creationId xmlns:p14="http://schemas.microsoft.com/office/powerpoint/2010/main" val="173345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3. Jesus died to assure my success.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of Jesus’ death, the wealth of the universe is mine.  I am now a child of the King, a daughter of God. “I can do everything through him who gives me strength” (Philippians 4:13; see Joshua 1:8, 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8</a:t>
            </a:fld>
            <a:endParaRPr lang="en-US"/>
          </a:p>
        </p:txBody>
      </p:sp>
    </p:spTree>
    <p:extLst>
      <p:ext uri="{BB962C8B-B14F-4D97-AF65-F5344CB8AC3E}">
        <p14:creationId xmlns:p14="http://schemas.microsoft.com/office/powerpoint/2010/main" val="130444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4. God has a special plan for my life.</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more surely is the place prepared for us in the heavenly mansions than is the special place designated on earth where we are to work for God” (E. G. White. </a:t>
            </a:r>
            <a:r>
              <a:rPr lang="en-US" sz="1200" i="1" kern="1200" dirty="0" smtClean="0">
                <a:solidFill>
                  <a:schemeClr val="tx1"/>
                </a:solidFill>
                <a:effectLst/>
                <a:latin typeface="+mn-lt"/>
                <a:ea typeface="+mn-ea"/>
                <a:cs typeface="+mn-cs"/>
              </a:rPr>
              <a:t>Christ’s Object Lessons</a:t>
            </a:r>
            <a:r>
              <a:rPr lang="en-US" sz="1200" kern="1200" dirty="0" smtClean="0">
                <a:solidFill>
                  <a:schemeClr val="tx1"/>
                </a:solidFill>
                <a:effectLst/>
                <a:latin typeface="+mn-lt"/>
                <a:ea typeface="+mn-ea"/>
                <a:cs typeface="+mn-cs"/>
              </a:rPr>
              <a:t>. p. 327). “You will go out with joy and be led forth with peace; the mountains and hills will burst into song before you, and all the trees of the field will clap their hands” (Isaiah 55:9-12; see 60:1-3).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38773-818C-024D-B2A0-34162457771E}" type="slidenum">
              <a:rPr lang="en-US" smtClean="0"/>
              <a:t>9</a:t>
            </a:fld>
            <a:endParaRPr lang="en-US"/>
          </a:p>
        </p:txBody>
      </p:sp>
    </p:spTree>
    <p:extLst>
      <p:ext uri="{BB962C8B-B14F-4D97-AF65-F5344CB8AC3E}">
        <p14:creationId xmlns:p14="http://schemas.microsoft.com/office/powerpoint/2010/main" val="95243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73C939-F22F-914D-8C2D-18E687F4DA71}"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9794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3C939-F22F-914D-8C2D-18E687F4DA71}"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58772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3C939-F22F-914D-8C2D-18E687F4DA71}"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155054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3C939-F22F-914D-8C2D-18E687F4DA71}"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92809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3C939-F22F-914D-8C2D-18E687F4DA71}"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128293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73C939-F22F-914D-8C2D-18E687F4DA71}"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157365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73C939-F22F-914D-8C2D-18E687F4DA71}"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213889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73C939-F22F-914D-8C2D-18E687F4DA71}"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162974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3C939-F22F-914D-8C2D-18E687F4DA71}"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3999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3C939-F22F-914D-8C2D-18E687F4DA71}"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5281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3C939-F22F-914D-8C2D-18E687F4DA71}"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91188-49AF-EB47-8028-73B9E7997336}" type="slidenum">
              <a:rPr lang="en-US" smtClean="0"/>
              <a:t>‹#›</a:t>
            </a:fld>
            <a:endParaRPr lang="en-US"/>
          </a:p>
        </p:txBody>
      </p:sp>
    </p:spTree>
    <p:extLst>
      <p:ext uri="{BB962C8B-B14F-4D97-AF65-F5344CB8AC3E}">
        <p14:creationId xmlns:p14="http://schemas.microsoft.com/office/powerpoint/2010/main" val="67863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3C939-F22F-914D-8C2D-18E687F4DA71}" type="datetimeFigureOut">
              <a:rPr lang="en-US" smtClean="0"/>
              <a:t>5/15/2016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91188-49AF-EB47-8028-73B9E7997336}" type="slidenum">
              <a:rPr lang="en-US" smtClean="0"/>
              <a:t>‹#›</a:t>
            </a:fld>
            <a:endParaRPr lang="en-US"/>
          </a:p>
        </p:txBody>
      </p:sp>
    </p:spTree>
    <p:extLst>
      <p:ext uri="{BB962C8B-B14F-4D97-AF65-F5344CB8AC3E}">
        <p14:creationId xmlns:p14="http://schemas.microsoft.com/office/powerpoint/2010/main" val="1273317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ubtitle 5"/>
          <p:cNvSpPr>
            <a:spLocks noGrp="1"/>
          </p:cNvSpPr>
          <p:nvPr>
            <p:ph type="subTitle" idx="1"/>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36" y="3612995"/>
            <a:ext cx="634568" cy="443900"/>
          </a:xfrm>
          <a:prstGeom prst="rect">
            <a:avLst/>
          </a:prstGeom>
        </p:spPr>
      </p:pic>
    </p:spTree>
    <p:extLst>
      <p:ext uri="{BB962C8B-B14F-4D97-AF65-F5344CB8AC3E}">
        <p14:creationId xmlns:p14="http://schemas.microsoft.com/office/powerpoint/2010/main" val="89739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79795" y="1236993"/>
            <a:ext cx="5750885" cy="1325563"/>
          </a:xfrm>
        </p:spPr>
        <p:txBody>
          <a:bodyPr>
            <a:normAutofit/>
          </a:bodyPr>
          <a:lstStyle/>
          <a:p>
            <a:r>
              <a:rPr lang="en-US" sz="4000" dirty="0">
                <a:solidFill>
                  <a:schemeClr val="bg1"/>
                </a:solidFill>
              </a:rPr>
              <a:t>5. </a:t>
            </a:r>
            <a:r>
              <a:rPr lang="en-US" sz="4000" i="1" dirty="0">
                <a:solidFill>
                  <a:schemeClr val="bg1"/>
                </a:solidFill>
              </a:rPr>
              <a:t>I don’t feel like a star</a:t>
            </a:r>
            <a:r>
              <a:rPr lang="en-US" sz="4000" dirty="0">
                <a:solidFill>
                  <a:schemeClr val="bg1"/>
                </a:solidFill>
              </a:rPr>
              <a:t>. </a:t>
            </a:r>
          </a:p>
        </p:txBody>
      </p:sp>
      <p:sp>
        <p:nvSpPr>
          <p:cNvPr id="3" name="Content Placeholder 2"/>
          <p:cNvSpPr>
            <a:spLocks noGrp="1"/>
          </p:cNvSpPr>
          <p:nvPr>
            <p:ph idx="1"/>
          </p:nvPr>
        </p:nvSpPr>
        <p:spPr>
          <a:xfrm>
            <a:off x="628650" y="3250385"/>
            <a:ext cx="7886700" cy="1980831"/>
          </a:xfrm>
        </p:spPr>
        <p:txBody>
          <a:bodyPr/>
          <a:lstStyle/>
          <a:p>
            <a:pPr marL="0" indent="0" algn="ctr">
              <a:lnSpc>
                <a:spcPct val="100000"/>
              </a:lnSpc>
              <a:buNone/>
            </a:pPr>
            <a:r>
              <a:rPr lang="en-US" dirty="0"/>
              <a:t>“High and low, rich and poor, all have a work to do for the Master.  Everyone is called to action” </a:t>
            </a:r>
            <a:endParaRPr lang="en-US" dirty="0" smtClean="0"/>
          </a:p>
          <a:p>
            <a:pPr marL="0" indent="0" algn="ctr">
              <a:lnSpc>
                <a:spcPct val="100000"/>
              </a:lnSpc>
              <a:buNone/>
            </a:pPr>
            <a:r>
              <a:rPr lang="en-US" sz="2400" dirty="0" smtClean="0"/>
              <a:t>(</a:t>
            </a:r>
            <a:r>
              <a:rPr lang="en-US" sz="2400" dirty="0"/>
              <a:t>E. G. White, </a:t>
            </a:r>
            <a:r>
              <a:rPr lang="en-US" sz="2400" i="1" dirty="0"/>
              <a:t>Selected Messages</a:t>
            </a:r>
            <a:r>
              <a:rPr lang="en-US" sz="2400" dirty="0"/>
              <a:t>, Bk 1, p. 266).</a:t>
            </a:r>
          </a:p>
        </p:txBody>
      </p:sp>
    </p:spTree>
    <p:extLst>
      <p:ext uri="{BB962C8B-B14F-4D97-AF65-F5344CB8AC3E}">
        <p14:creationId xmlns:p14="http://schemas.microsoft.com/office/powerpoint/2010/main" val="96014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194462"/>
            <a:ext cx="7886700" cy="1325563"/>
          </a:xfrm>
        </p:spPr>
        <p:txBody>
          <a:bodyPr/>
          <a:lstStyle/>
          <a:p>
            <a:r>
              <a:rPr lang="en-US" b="1" dirty="0">
                <a:solidFill>
                  <a:srgbClr val="941651"/>
                </a:solidFill>
                <a:latin typeface="+mn-lt"/>
              </a:rPr>
              <a:t>RATE YOURSELF</a:t>
            </a:r>
          </a:p>
        </p:txBody>
      </p:sp>
      <p:sp>
        <p:nvSpPr>
          <p:cNvPr id="3" name="Content Placeholder 2"/>
          <p:cNvSpPr>
            <a:spLocks noGrp="1"/>
          </p:cNvSpPr>
          <p:nvPr>
            <p:ph idx="1"/>
          </p:nvPr>
        </p:nvSpPr>
        <p:spPr>
          <a:xfrm>
            <a:off x="628650" y="3080264"/>
            <a:ext cx="7886700" cy="1512998"/>
          </a:xfrm>
        </p:spPr>
        <p:txBody>
          <a:bodyPr>
            <a:normAutofit/>
          </a:bodyPr>
          <a:lstStyle/>
          <a:p>
            <a:pPr marL="0" indent="0" algn="ctr">
              <a:buNone/>
            </a:pPr>
            <a:r>
              <a:rPr lang="en-US" sz="3200" dirty="0"/>
              <a:t>On a score of 1 to 5, rate yourself on the following characteristics of a woman of excellence.  Five is the best</a:t>
            </a:r>
            <a:r>
              <a:rPr lang="en-US" sz="3200" dirty="0" smtClean="0"/>
              <a:t>.</a:t>
            </a:r>
            <a:endParaRPr lang="en-US" sz="3200" dirty="0"/>
          </a:p>
        </p:txBody>
      </p:sp>
    </p:spTree>
    <p:extLst>
      <p:ext uri="{BB962C8B-B14F-4D97-AF65-F5344CB8AC3E}">
        <p14:creationId xmlns:p14="http://schemas.microsoft.com/office/powerpoint/2010/main" val="96112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300" y="1024341"/>
            <a:ext cx="6133653" cy="1325563"/>
          </a:xfrm>
        </p:spPr>
        <p:txBody>
          <a:bodyPr>
            <a:normAutofit/>
          </a:bodyPr>
          <a:lstStyle/>
          <a:p>
            <a:pPr algn="ctr"/>
            <a:r>
              <a:rPr lang="en-US" sz="4000" b="1" dirty="0">
                <a:solidFill>
                  <a:schemeClr val="bg1"/>
                </a:solidFill>
                <a:latin typeface="+mn-lt"/>
              </a:rPr>
              <a:t>PERSONAL </a:t>
            </a:r>
            <a:r>
              <a:rPr lang="en-US" sz="4000" b="1" dirty="0" smtClean="0">
                <a:solidFill>
                  <a:schemeClr val="bg1"/>
                </a:solidFill>
                <a:latin typeface="+mn-lt"/>
              </a:rPr>
              <a:t>GROWTH</a:t>
            </a:r>
            <a:br>
              <a:rPr lang="en-US" sz="4000" b="1" dirty="0" smtClean="0">
                <a:solidFill>
                  <a:schemeClr val="bg1"/>
                </a:solidFill>
                <a:latin typeface="+mn-lt"/>
              </a:rPr>
            </a:br>
            <a:r>
              <a:rPr lang="en-US" sz="4000" b="1" dirty="0" smtClean="0">
                <a:solidFill>
                  <a:schemeClr val="bg1"/>
                </a:solidFill>
                <a:latin typeface="+mn-lt"/>
              </a:rPr>
              <a:t>EXERCISES</a:t>
            </a:r>
            <a:endParaRPr lang="en-US" sz="4000" dirty="0">
              <a:solidFill>
                <a:schemeClr val="bg1"/>
              </a:solidFill>
              <a:latin typeface="+mn-lt"/>
            </a:endParaRPr>
          </a:p>
        </p:txBody>
      </p:sp>
      <p:sp>
        <p:nvSpPr>
          <p:cNvPr id="3" name="Content Placeholder 2"/>
          <p:cNvSpPr>
            <a:spLocks noGrp="1"/>
          </p:cNvSpPr>
          <p:nvPr>
            <p:ph idx="1"/>
          </p:nvPr>
        </p:nvSpPr>
        <p:spPr>
          <a:xfrm>
            <a:off x="437264" y="2421045"/>
            <a:ext cx="8196373" cy="4351338"/>
          </a:xfrm>
        </p:spPr>
        <p:txBody>
          <a:bodyPr>
            <a:normAutofit/>
          </a:bodyPr>
          <a:lstStyle/>
          <a:p>
            <a:pPr marL="0" indent="0" algn="ctr">
              <a:buNone/>
            </a:pPr>
            <a:r>
              <a:rPr lang="en-US" dirty="0">
                <a:solidFill>
                  <a:srgbClr val="941651"/>
                </a:solidFill>
              </a:rPr>
              <a:t>Begin to appreciate the way God has made you. Fill in the following inventory</a:t>
            </a:r>
            <a:r>
              <a:rPr lang="en-US" dirty="0" smtClean="0">
                <a:solidFill>
                  <a:srgbClr val="941651"/>
                </a:solidFill>
              </a:rPr>
              <a:t>:</a:t>
            </a:r>
          </a:p>
          <a:p>
            <a:pPr marL="0" indent="0" algn="ctr">
              <a:buNone/>
            </a:pPr>
            <a:endParaRPr lang="en-US" sz="1000" dirty="0"/>
          </a:p>
          <a:p>
            <a:pPr marL="0" indent="0">
              <a:buNone/>
            </a:pPr>
            <a:r>
              <a:rPr lang="en-US" dirty="0" smtClean="0"/>
              <a:t>A.</a:t>
            </a:r>
            <a:r>
              <a:rPr lang="en-US" dirty="0"/>
              <a:t> </a:t>
            </a:r>
            <a:r>
              <a:rPr lang="en-US" dirty="0" smtClean="0"/>
              <a:t>Three </a:t>
            </a:r>
            <a:r>
              <a:rPr lang="en-US" dirty="0"/>
              <a:t>leisure-time activities I enjoy.</a:t>
            </a:r>
          </a:p>
          <a:p>
            <a:pPr marL="0" indent="0">
              <a:buNone/>
            </a:pPr>
            <a:r>
              <a:rPr lang="en-US" dirty="0" smtClean="0"/>
              <a:t>B. Three </a:t>
            </a:r>
            <a:r>
              <a:rPr lang="en-US" dirty="0"/>
              <a:t>things I do well.</a:t>
            </a:r>
          </a:p>
          <a:p>
            <a:pPr marL="0" indent="0">
              <a:buNone/>
            </a:pPr>
            <a:r>
              <a:rPr lang="en-US" dirty="0" smtClean="0"/>
              <a:t>C.</a:t>
            </a:r>
            <a:r>
              <a:rPr lang="en-US" dirty="0"/>
              <a:t> </a:t>
            </a:r>
            <a:r>
              <a:rPr lang="en-US" dirty="0" smtClean="0"/>
              <a:t>Three </a:t>
            </a:r>
            <a:r>
              <a:rPr lang="en-US" dirty="0"/>
              <a:t>achievements in my life.</a:t>
            </a:r>
          </a:p>
          <a:p>
            <a:pPr marL="0" indent="0">
              <a:buNone/>
            </a:pPr>
            <a:r>
              <a:rPr lang="en-US" dirty="0" smtClean="0"/>
              <a:t>D. Three </a:t>
            </a:r>
            <a:r>
              <a:rPr lang="en-US" dirty="0"/>
              <a:t>positive adjectives that describe me.</a:t>
            </a:r>
          </a:p>
          <a:p>
            <a:pPr marL="0" indent="0">
              <a:buNone/>
            </a:pPr>
            <a:r>
              <a:rPr lang="en-US" dirty="0" smtClean="0"/>
              <a:t>E.</a:t>
            </a:r>
            <a:r>
              <a:rPr lang="en-US" dirty="0"/>
              <a:t> </a:t>
            </a:r>
            <a:r>
              <a:rPr lang="en-US" dirty="0" smtClean="0"/>
              <a:t>Three </a:t>
            </a:r>
            <a:r>
              <a:rPr lang="en-US" dirty="0"/>
              <a:t>things I like about my body and the way I look.</a:t>
            </a:r>
          </a:p>
        </p:txBody>
      </p:sp>
    </p:spTree>
    <p:extLst>
      <p:ext uri="{BB962C8B-B14F-4D97-AF65-F5344CB8AC3E}">
        <p14:creationId xmlns:p14="http://schemas.microsoft.com/office/powerpoint/2010/main" val="1681476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63"/>
            <a:ext cx="9144000" cy="6858000"/>
          </a:xfrm>
          <a:prstGeom prst="rect">
            <a:avLst/>
          </a:prstGeom>
        </p:spPr>
      </p:pic>
      <p:sp>
        <p:nvSpPr>
          <p:cNvPr id="2" name="Title 1"/>
          <p:cNvSpPr>
            <a:spLocks noGrp="1"/>
          </p:cNvSpPr>
          <p:nvPr>
            <p:ph type="title"/>
          </p:nvPr>
        </p:nvSpPr>
        <p:spPr>
          <a:xfrm>
            <a:off x="245880" y="1279522"/>
            <a:ext cx="7886700" cy="1325563"/>
          </a:xfrm>
        </p:spPr>
        <p:txBody>
          <a:bodyPr>
            <a:normAutofit/>
          </a:bodyPr>
          <a:lstStyle/>
          <a:p>
            <a:r>
              <a:rPr lang="en-US" sz="4000" b="1" dirty="0">
                <a:solidFill>
                  <a:schemeClr val="bg1"/>
                </a:solidFill>
                <a:latin typeface="+mn-lt"/>
              </a:rPr>
              <a:t>SUCCESS PRINCIPLE</a:t>
            </a:r>
            <a:endParaRPr lang="en-US" sz="4000" dirty="0">
              <a:solidFill>
                <a:schemeClr val="bg1"/>
              </a:solidFill>
              <a:latin typeface="+mn-lt"/>
            </a:endParaRPr>
          </a:p>
        </p:txBody>
      </p:sp>
      <p:sp>
        <p:nvSpPr>
          <p:cNvPr id="3" name="Content Placeholder 2"/>
          <p:cNvSpPr>
            <a:spLocks noGrp="1"/>
          </p:cNvSpPr>
          <p:nvPr>
            <p:ph idx="1"/>
          </p:nvPr>
        </p:nvSpPr>
        <p:spPr>
          <a:xfrm>
            <a:off x="1117745" y="3165321"/>
            <a:ext cx="6792876" cy="1406676"/>
          </a:xfrm>
        </p:spPr>
        <p:txBody>
          <a:bodyPr>
            <a:noAutofit/>
          </a:bodyPr>
          <a:lstStyle/>
          <a:p>
            <a:pPr marL="0" indent="0" algn="ctr">
              <a:lnSpc>
                <a:spcPct val="100000"/>
              </a:lnSpc>
              <a:buNone/>
            </a:pPr>
            <a:r>
              <a:rPr lang="en-US" sz="3600" dirty="0">
                <a:solidFill>
                  <a:srgbClr val="941651"/>
                </a:solidFill>
              </a:rPr>
              <a:t>Success is stretching toward my full potential through Christ, who enables me.</a:t>
            </a:r>
          </a:p>
        </p:txBody>
      </p:sp>
    </p:spTree>
    <p:extLst>
      <p:ext uri="{BB962C8B-B14F-4D97-AF65-F5344CB8AC3E}">
        <p14:creationId xmlns:p14="http://schemas.microsoft.com/office/powerpoint/2010/main" val="89139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543590" y="1470910"/>
            <a:ext cx="7886700" cy="1325563"/>
          </a:xfrm>
        </p:spPr>
        <p:txBody>
          <a:bodyPr>
            <a:normAutofit/>
          </a:bodyPr>
          <a:lstStyle/>
          <a:p>
            <a:pPr algn="ctr"/>
            <a:r>
              <a:rPr lang="en-US" sz="4000" b="1" dirty="0">
                <a:solidFill>
                  <a:srgbClr val="941651"/>
                </a:solidFill>
                <a:latin typeface="+mn-lt"/>
              </a:rPr>
              <a:t>MY PRAYER FOR TODAY</a:t>
            </a:r>
            <a:br>
              <a:rPr lang="en-US" sz="4000" b="1" dirty="0">
                <a:solidFill>
                  <a:srgbClr val="941651"/>
                </a:solidFill>
                <a:latin typeface="+mn-lt"/>
              </a:rPr>
            </a:br>
            <a:r>
              <a:rPr lang="en-US" sz="4000" b="1" dirty="0">
                <a:solidFill>
                  <a:srgbClr val="941651"/>
                </a:solidFill>
                <a:latin typeface="+mn-lt"/>
              </a:rPr>
              <a:t> </a:t>
            </a:r>
          </a:p>
        </p:txBody>
      </p:sp>
      <p:sp>
        <p:nvSpPr>
          <p:cNvPr id="3" name="Content Placeholder 2"/>
          <p:cNvSpPr>
            <a:spLocks noGrp="1"/>
          </p:cNvSpPr>
          <p:nvPr>
            <p:ph idx="1"/>
          </p:nvPr>
        </p:nvSpPr>
        <p:spPr>
          <a:xfrm>
            <a:off x="628650" y="2931408"/>
            <a:ext cx="7886700" cy="3575717"/>
          </a:xfrm>
        </p:spPr>
        <p:txBody>
          <a:bodyPr>
            <a:normAutofit/>
          </a:bodyPr>
          <a:lstStyle/>
          <a:p>
            <a:pPr marL="0" indent="0" algn="ctr">
              <a:lnSpc>
                <a:spcPct val="100000"/>
              </a:lnSpc>
              <a:buNone/>
            </a:pPr>
            <a:r>
              <a:rPr lang="en-US" dirty="0"/>
              <a:t>Dear God, Thank You for difficulties and for bad times because they turn me to You. I know that I cannot do anything without Your help. I claim the promises of the Word, and I ask You to help me to press on and never give up. I move forward in confidence because You created me for success.  </a:t>
            </a:r>
          </a:p>
        </p:txBody>
      </p:sp>
    </p:spTree>
    <p:extLst>
      <p:ext uri="{BB962C8B-B14F-4D97-AF65-F5344CB8AC3E}">
        <p14:creationId xmlns:p14="http://schemas.microsoft.com/office/powerpoint/2010/main" val="16545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919787"/>
          </a:xfrm>
        </p:spPr>
      </p:pic>
      <p:sp>
        <p:nvSpPr>
          <p:cNvPr id="2" name="Title 1"/>
          <p:cNvSpPr>
            <a:spLocks noGrp="1"/>
          </p:cNvSpPr>
          <p:nvPr>
            <p:ph type="title"/>
          </p:nvPr>
        </p:nvSpPr>
        <p:spPr>
          <a:xfrm>
            <a:off x="628650" y="4842300"/>
            <a:ext cx="7886700" cy="1325563"/>
          </a:xfrm>
        </p:spPr>
        <p:txBody>
          <a:bodyPr>
            <a:normAutofit/>
          </a:bodyPr>
          <a:lstStyle/>
          <a:p>
            <a:pPr algn="ctr"/>
            <a:r>
              <a:rPr lang="en-US" sz="4000" b="1" i="1" dirty="0">
                <a:solidFill>
                  <a:srgbClr val="FF8AD8"/>
                </a:solidFill>
                <a:latin typeface="Palatino Linotype" charset="0"/>
                <a:ea typeface="Palatino Linotype" charset="0"/>
                <a:cs typeface="Palatino Linotype" charset="0"/>
              </a:rPr>
              <a:t>A</a:t>
            </a:r>
            <a:r>
              <a:rPr lang="en-US" sz="4000" b="1" i="1" dirty="0" smtClean="0">
                <a:solidFill>
                  <a:srgbClr val="FF8AD8"/>
                </a:solidFill>
                <a:latin typeface="Palatino Linotype" charset="0"/>
                <a:ea typeface="Palatino Linotype" charset="0"/>
                <a:cs typeface="Palatino Linotype" charset="0"/>
              </a:rPr>
              <a:t> </a:t>
            </a:r>
            <a:r>
              <a:rPr lang="en-US" sz="4000" b="1" i="1" dirty="0">
                <a:solidFill>
                  <a:srgbClr val="FF8AD8"/>
                </a:solidFill>
                <a:latin typeface="Palatino Linotype" charset="0"/>
                <a:ea typeface="Palatino Linotype" charset="0"/>
                <a:cs typeface="Palatino Linotype" charset="0"/>
              </a:rPr>
              <a:t>S</a:t>
            </a:r>
            <a:r>
              <a:rPr lang="en-US" sz="4000" b="1" i="1" dirty="0" smtClean="0">
                <a:solidFill>
                  <a:srgbClr val="FF8AD8"/>
                </a:solidFill>
                <a:latin typeface="Palatino Linotype" charset="0"/>
                <a:ea typeface="Palatino Linotype" charset="0"/>
                <a:cs typeface="Palatino Linotype" charset="0"/>
              </a:rPr>
              <a:t>uccessful </a:t>
            </a:r>
            <a:r>
              <a:rPr lang="en-US" sz="4000" b="1" dirty="0" smtClean="0">
                <a:solidFill>
                  <a:srgbClr val="FF8AD8"/>
                </a:solidFill>
              </a:rPr>
              <a:t>Woman: </a:t>
            </a:r>
            <a:r>
              <a:rPr lang="en-US" sz="3200" b="1" i="1" dirty="0" smtClean="0">
                <a:solidFill>
                  <a:schemeClr val="bg1"/>
                </a:solidFill>
                <a:latin typeface="Palatino Linotype" charset="0"/>
                <a:ea typeface="Palatino Linotype" charset="0"/>
                <a:cs typeface="Palatino Linotype" charset="0"/>
              </a:rPr>
              <a:t>Lesson 1</a:t>
            </a:r>
            <a:endParaRPr lang="en-US" sz="32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87306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90155" y="3229122"/>
            <a:ext cx="7175647" cy="1895770"/>
          </a:xfrm>
        </p:spPr>
        <p:txBody>
          <a:bodyPr>
            <a:noAutofit/>
          </a:bodyPr>
          <a:lstStyle/>
          <a:p>
            <a:pPr marL="0" indent="0" algn="ctr">
              <a:buNone/>
            </a:pPr>
            <a:r>
              <a:rPr lang="en-US" sz="4000" i="1" dirty="0">
                <a:solidFill>
                  <a:srgbClr val="941651"/>
                </a:solidFill>
              </a:rPr>
              <a:t>“I can do all things through Christ who strengthens me.” </a:t>
            </a:r>
            <a:endParaRPr lang="en-US" sz="4000" dirty="0">
              <a:solidFill>
                <a:srgbClr val="941651"/>
              </a:solidFill>
            </a:endParaRPr>
          </a:p>
          <a:p>
            <a:pPr marL="0" indent="0" algn="ctr">
              <a:buNone/>
            </a:pPr>
            <a:r>
              <a:rPr lang="en-US" sz="2400" dirty="0">
                <a:solidFill>
                  <a:srgbClr val="941651"/>
                </a:solidFill>
              </a:rPr>
              <a:t>Philippians 4:13, </a:t>
            </a:r>
            <a:r>
              <a:rPr lang="en-US" sz="2400" i="1" dirty="0">
                <a:solidFill>
                  <a:srgbClr val="941651"/>
                </a:solidFill>
              </a:rPr>
              <a:t>NKJV</a:t>
            </a:r>
            <a:endParaRPr lang="en-US" sz="2400" dirty="0">
              <a:solidFill>
                <a:srgbClr val="941651"/>
              </a:solidFill>
            </a:endParaRPr>
          </a:p>
          <a:p>
            <a:pPr marL="0" indent="0" algn="ctr">
              <a:buNone/>
            </a:pPr>
            <a:r>
              <a:rPr lang="en-US" sz="4000" b="1" dirty="0">
                <a:solidFill>
                  <a:srgbClr val="941651"/>
                </a:solidFill>
              </a:rPr>
              <a:t> </a:t>
            </a:r>
            <a:endParaRPr lang="en-US" sz="4000" dirty="0">
              <a:solidFill>
                <a:srgbClr val="941651"/>
              </a:solidFill>
            </a:endParaRPr>
          </a:p>
        </p:txBody>
      </p:sp>
    </p:spTree>
    <p:extLst>
      <p:ext uri="{BB962C8B-B14F-4D97-AF65-F5344CB8AC3E}">
        <p14:creationId xmlns:p14="http://schemas.microsoft.com/office/powerpoint/2010/main" val="1244351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4615" y="1258256"/>
            <a:ext cx="6261248" cy="1325563"/>
          </a:xfrm>
        </p:spPr>
        <p:txBody>
          <a:bodyPr>
            <a:normAutofit/>
          </a:bodyPr>
          <a:lstStyle/>
          <a:p>
            <a:r>
              <a:rPr lang="en-US" sz="3600" b="1" dirty="0">
                <a:solidFill>
                  <a:schemeClr val="bg1"/>
                </a:solidFill>
                <a:latin typeface="+mn-lt"/>
              </a:rPr>
              <a:t>BEING THE BEST YOU CAN BE</a:t>
            </a:r>
            <a:endParaRPr lang="en-US" sz="3600" dirty="0">
              <a:solidFill>
                <a:schemeClr val="bg1"/>
              </a:solidFill>
              <a:latin typeface="+mn-lt"/>
            </a:endParaRPr>
          </a:p>
        </p:txBody>
      </p:sp>
      <p:sp>
        <p:nvSpPr>
          <p:cNvPr id="3" name="Content Placeholder 2"/>
          <p:cNvSpPr>
            <a:spLocks noGrp="1"/>
          </p:cNvSpPr>
          <p:nvPr>
            <p:ph idx="1"/>
          </p:nvPr>
        </p:nvSpPr>
        <p:spPr>
          <a:xfrm>
            <a:off x="734975" y="2569902"/>
            <a:ext cx="7430829" cy="3809631"/>
          </a:xfrm>
        </p:spPr>
        <p:txBody>
          <a:bodyPr>
            <a:normAutofit fontScale="85000" lnSpcReduction="20000"/>
          </a:bodyPr>
          <a:lstStyle/>
          <a:p>
            <a:pPr marL="0" indent="0" algn="ctr">
              <a:lnSpc>
                <a:spcPct val="110000"/>
              </a:lnSpc>
              <a:buNone/>
            </a:pPr>
            <a:r>
              <a:rPr lang="en-US" dirty="0" smtClean="0"/>
              <a:t>Throughout history there are stories of Christian women who have been successful in many ways.  They are women from all parts of the world. Many of them initially were afraid, nervous, sick or enfeebled, yet they claimed the promises of the Word. </a:t>
            </a:r>
          </a:p>
          <a:p>
            <a:pPr marL="0" indent="0" algn="ctr">
              <a:lnSpc>
                <a:spcPct val="110000"/>
              </a:lnSpc>
              <a:buNone/>
            </a:pPr>
            <a:endParaRPr lang="en-US" dirty="0"/>
          </a:p>
          <a:p>
            <a:pPr marL="0" indent="0" algn="ctr">
              <a:lnSpc>
                <a:spcPct val="110000"/>
              </a:lnSpc>
              <a:buNone/>
            </a:pPr>
            <a:r>
              <a:rPr lang="en-US" dirty="0"/>
              <a:t>All these women’s stories are of spiritual triumph and success. They claimed the promise “I can do everything through him who gives me strength” (Philippians 4:13).</a:t>
            </a:r>
          </a:p>
          <a:p>
            <a:pPr marL="0" indent="0" algn="ctr">
              <a:lnSpc>
                <a:spcPct val="110000"/>
              </a:lnSpc>
              <a:buNone/>
            </a:pPr>
            <a:r>
              <a:rPr lang="en-US" dirty="0"/>
              <a:t> </a:t>
            </a:r>
          </a:p>
          <a:p>
            <a:pPr marL="0" indent="0" algn="ctr">
              <a:lnSpc>
                <a:spcPct val="110000"/>
              </a:lnSpc>
              <a:buNone/>
            </a:pPr>
            <a:endParaRPr lang="en-US" dirty="0"/>
          </a:p>
        </p:txBody>
      </p:sp>
    </p:spTree>
    <p:extLst>
      <p:ext uri="{BB962C8B-B14F-4D97-AF65-F5344CB8AC3E}">
        <p14:creationId xmlns:p14="http://schemas.microsoft.com/office/powerpoint/2010/main" val="55811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07385" y="3253563"/>
            <a:ext cx="7886700" cy="2795810"/>
          </a:xfrm>
        </p:spPr>
        <p:txBody>
          <a:bodyPr>
            <a:normAutofit/>
          </a:bodyPr>
          <a:lstStyle/>
          <a:p>
            <a:pPr marL="0" indent="0" algn="ctr">
              <a:buNone/>
            </a:pPr>
            <a:r>
              <a:rPr lang="en-US" sz="4400" b="1" dirty="0">
                <a:solidFill>
                  <a:srgbClr val="009193"/>
                </a:solidFill>
                <a:latin typeface="Palatino Linotype" charset="0"/>
                <a:ea typeface="Palatino Linotype" charset="0"/>
                <a:cs typeface="Palatino Linotype" charset="0"/>
              </a:rPr>
              <a:t>FIVE PRINCIPLES </a:t>
            </a:r>
            <a:endParaRPr lang="en-US" sz="4400" b="1" dirty="0" smtClean="0">
              <a:solidFill>
                <a:srgbClr val="009193"/>
              </a:solidFill>
              <a:latin typeface="Palatino Linotype" charset="0"/>
              <a:ea typeface="Palatino Linotype" charset="0"/>
              <a:cs typeface="Palatino Linotype" charset="0"/>
            </a:endParaRPr>
          </a:p>
          <a:p>
            <a:pPr marL="0" indent="0" algn="ctr">
              <a:buNone/>
            </a:pPr>
            <a:r>
              <a:rPr lang="en-US" sz="4400" b="1" dirty="0" smtClean="0"/>
              <a:t>FOR </a:t>
            </a:r>
            <a:r>
              <a:rPr lang="en-US" sz="4400" b="1" dirty="0"/>
              <a:t>SUCCESSFUL LIVING </a:t>
            </a:r>
            <a:endParaRPr lang="en-US" sz="4400" dirty="0"/>
          </a:p>
        </p:txBody>
      </p:sp>
    </p:spTree>
    <p:extLst>
      <p:ext uri="{BB962C8B-B14F-4D97-AF65-F5344CB8AC3E}">
        <p14:creationId xmlns:p14="http://schemas.microsoft.com/office/powerpoint/2010/main" val="30189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760" y="811691"/>
            <a:ext cx="5772149" cy="1325563"/>
          </a:xfrm>
        </p:spPr>
        <p:txBody>
          <a:bodyPr>
            <a:noAutofit/>
          </a:bodyPr>
          <a:lstStyle/>
          <a:p>
            <a:pPr marL="228600" indent="-228600" algn="ctr"/>
            <a:r>
              <a:rPr lang="en-US" sz="3600" dirty="0" smtClean="0">
                <a:solidFill>
                  <a:schemeClr val="bg1"/>
                </a:solidFill>
              </a:rPr>
              <a:t>1. There </a:t>
            </a:r>
            <a:r>
              <a:rPr lang="en-US" sz="3600" dirty="0">
                <a:solidFill>
                  <a:schemeClr val="bg1"/>
                </a:solidFill>
              </a:rPr>
              <a:t>is a difference between worldly success and Godly success. </a:t>
            </a:r>
          </a:p>
        </p:txBody>
      </p:sp>
      <p:sp>
        <p:nvSpPr>
          <p:cNvPr id="3" name="Content Placeholder 2"/>
          <p:cNvSpPr>
            <a:spLocks noGrp="1"/>
          </p:cNvSpPr>
          <p:nvPr>
            <p:ph idx="1"/>
          </p:nvPr>
        </p:nvSpPr>
        <p:spPr>
          <a:xfrm>
            <a:off x="820035" y="3104709"/>
            <a:ext cx="7260708" cy="2509282"/>
          </a:xfrm>
        </p:spPr>
        <p:txBody>
          <a:bodyPr>
            <a:normAutofit/>
          </a:bodyPr>
          <a:lstStyle/>
          <a:p>
            <a:pPr marL="0" indent="0" algn="ctr">
              <a:lnSpc>
                <a:spcPct val="100000"/>
              </a:lnSpc>
              <a:buNone/>
            </a:pPr>
            <a:r>
              <a:rPr lang="en-US" sz="3200" dirty="0"/>
              <a:t>Success, then, becomes striving to be all that God has already gifted me to become. Success means reaching my full potential in Christ Jesus.</a:t>
            </a:r>
          </a:p>
        </p:txBody>
      </p:sp>
    </p:spTree>
    <p:extLst>
      <p:ext uri="{BB962C8B-B14F-4D97-AF65-F5344CB8AC3E}">
        <p14:creationId xmlns:p14="http://schemas.microsoft.com/office/powerpoint/2010/main" val="1097758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79795" y="981811"/>
            <a:ext cx="5346848" cy="1325563"/>
          </a:xfrm>
        </p:spPr>
        <p:txBody>
          <a:bodyPr>
            <a:normAutofit fontScale="90000"/>
          </a:bodyPr>
          <a:lstStyle/>
          <a:p>
            <a:pPr algn="ctr"/>
            <a:r>
              <a:rPr lang="en-US" sz="4000" i="1" dirty="0" smtClean="0">
                <a:solidFill>
                  <a:schemeClr val="bg1"/>
                </a:solidFill>
              </a:rPr>
              <a:t>2. I </a:t>
            </a:r>
            <a:r>
              <a:rPr lang="en-US" sz="4000" i="1" dirty="0">
                <a:solidFill>
                  <a:schemeClr val="bg1"/>
                </a:solidFill>
              </a:rPr>
              <a:t>am somebody, a child of God, created in His image.</a:t>
            </a:r>
            <a:endParaRPr lang="en-US" sz="4000" dirty="0">
              <a:solidFill>
                <a:schemeClr val="bg1"/>
              </a:solidFill>
            </a:endParaRPr>
          </a:p>
        </p:txBody>
      </p:sp>
      <p:sp>
        <p:nvSpPr>
          <p:cNvPr id="3" name="Content Placeholder 2"/>
          <p:cNvSpPr>
            <a:spLocks noGrp="1"/>
          </p:cNvSpPr>
          <p:nvPr>
            <p:ph idx="1"/>
          </p:nvPr>
        </p:nvSpPr>
        <p:spPr>
          <a:xfrm>
            <a:off x="628650" y="2697492"/>
            <a:ext cx="7886700" cy="3660775"/>
          </a:xfrm>
        </p:spPr>
        <p:txBody>
          <a:bodyPr/>
          <a:lstStyle/>
          <a:p>
            <a:pPr marL="0" indent="0" algn="ctr">
              <a:lnSpc>
                <a:spcPct val="100000"/>
              </a:lnSpc>
              <a:buNone/>
            </a:pPr>
            <a:r>
              <a:rPr lang="en-US" i="1" dirty="0" smtClean="0"/>
              <a:t> </a:t>
            </a:r>
            <a:r>
              <a:rPr lang="en-US" dirty="0"/>
              <a:t>“…Before I was born the Lord called me; from my birth he has made made mention of my name” (Isaiah 49:1). While I was still a microscopic cell, God arranged my DNA and lined up my genes and chromosomes to make me the special person that I am. There is none other like me among 7 billion people living on Planet Earth. </a:t>
            </a:r>
            <a:endParaRPr lang="en-US" dirty="0" smtClean="0"/>
          </a:p>
          <a:p>
            <a:pPr marL="0" indent="0" algn="ctr">
              <a:lnSpc>
                <a:spcPct val="100000"/>
              </a:lnSpc>
              <a:buNone/>
            </a:pPr>
            <a:r>
              <a:rPr lang="en-US" sz="2400" dirty="0" smtClean="0"/>
              <a:t>(</a:t>
            </a:r>
            <a:r>
              <a:rPr lang="en-US" sz="2400" dirty="0"/>
              <a:t>See Psalm 139:13-16.)</a:t>
            </a:r>
          </a:p>
        </p:txBody>
      </p:sp>
    </p:spTree>
    <p:extLst>
      <p:ext uri="{BB962C8B-B14F-4D97-AF65-F5344CB8AC3E}">
        <p14:creationId xmlns:p14="http://schemas.microsoft.com/office/powerpoint/2010/main" val="134264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652" y="981811"/>
            <a:ext cx="6443331" cy="1325563"/>
          </a:xfrm>
        </p:spPr>
        <p:txBody>
          <a:bodyPr>
            <a:normAutofit/>
          </a:bodyPr>
          <a:lstStyle/>
          <a:p>
            <a:pPr algn="ctr"/>
            <a:r>
              <a:rPr lang="en-US" sz="3600" i="1" dirty="0" smtClean="0">
                <a:solidFill>
                  <a:schemeClr val="bg1"/>
                </a:solidFill>
              </a:rPr>
              <a:t>3. Jesus </a:t>
            </a:r>
            <a:r>
              <a:rPr lang="en-US" sz="3600" i="1" dirty="0">
                <a:solidFill>
                  <a:schemeClr val="bg1"/>
                </a:solidFill>
              </a:rPr>
              <a:t>died to assure </a:t>
            </a:r>
            <a:r>
              <a:rPr lang="en-US" sz="3600" i="1" dirty="0" smtClean="0">
                <a:solidFill>
                  <a:schemeClr val="bg1"/>
                </a:solidFill>
              </a:rPr>
              <a:t/>
            </a:r>
            <a:br>
              <a:rPr lang="en-US" sz="3600" i="1" dirty="0" smtClean="0">
                <a:solidFill>
                  <a:schemeClr val="bg1"/>
                </a:solidFill>
              </a:rPr>
            </a:br>
            <a:r>
              <a:rPr lang="en-US" sz="3600" i="1" dirty="0" smtClean="0">
                <a:solidFill>
                  <a:schemeClr val="bg1"/>
                </a:solidFill>
              </a:rPr>
              <a:t>my </a:t>
            </a:r>
            <a:r>
              <a:rPr lang="en-US" sz="3600" i="1" dirty="0">
                <a:solidFill>
                  <a:schemeClr val="bg1"/>
                </a:solidFill>
              </a:rPr>
              <a:t>success.</a:t>
            </a:r>
            <a:endParaRPr lang="en-US" sz="3600" dirty="0">
              <a:solidFill>
                <a:schemeClr val="bg1"/>
              </a:solidFill>
            </a:endParaRPr>
          </a:p>
        </p:txBody>
      </p:sp>
      <p:sp>
        <p:nvSpPr>
          <p:cNvPr id="3" name="Content Placeholder 2"/>
          <p:cNvSpPr>
            <a:spLocks noGrp="1"/>
          </p:cNvSpPr>
          <p:nvPr>
            <p:ph idx="1"/>
          </p:nvPr>
        </p:nvSpPr>
        <p:spPr>
          <a:xfrm>
            <a:off x="607385" y="2931409"/>
            <a:ext cx="7886700" cy="2725112"/>
          </a:xfrm>
        </p:spPr>
        <p:txBody>
          <a:bodyPr/>
          <a:lstStyle/>
          <a:p>
            <a:pPr marL="0" indent="0" algn="ctr">
              <a:lnSpc>
                <a:spcPct val="100000"/>
              </a:lnSpc>
              <a:buNone/>
            </a:pPr>
            <a:r>
              <a:rPr lang="en-US" i="1" dirty="0"/>
              <a:t>Jesus died to assure my success. </a:t>
            </a:r>
            <a:r>
              <a:rPr lang="en-US" dirty="0"/>
              <a:t>Because of Jesus’ death, the wealth of the universe is mine.  I am now a child of the King, a daughter of God. “I can do everything through him who gives me strength” </a:t>
            </a:r>
            <a:r>
              <a:rPr lang="en-US" sz="2400" dirty="0"/>
              <a:t>(Philippians 4:13; see Joshua 1:8, 9).</a:t>
            </a:r>
          </a:p>
        </p:txBody>
      </p:sp>
    </p:spTree>
    <p:extLst>
      <p:ext uri="{BB962C8B-B14F-4D97-AF65-F5344CB8AC3E}">
        <p14:creationId xmlns:p14="http://schemas.microsoft.com/office/powerpoint/2010/main" val="97613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981811"/>
            <a:ext cx="5155462" cy="1325563"/>
          </a:xfrm>
        </p:spPr>
        <p:txBody>
          <a:bodyPr>
            <a:normAutofit/>
          </a:bodyPr>
          <a:lstStyle/>
          <a:p>
            <a:pPr algn="ctr"/>
            <a:r>
              <a:rPr lang="en-US" sz="3600" i="1" dirty="0">
                <a:solidFill>
                  <a:schemeClr val="bg1"/>
                </a:solidFill>
              </a:rPr>
              <a:t>4. God has a </a:t>
            </a:r>
            <a:r>
              <a:rPr lang="en-US" sz="3600" i="1" dirty="0" smtClean="0">
                <a:solidFill>
                  <a:schemeClr val="bg1"/>
                </a:solidFill>
              </a:rPr>
              <a:t/>
            </a:r>
            <a:br>
              <a:rPr lang="en-US" sz="3600" i="1" dirty="0" smtClean="0">
                <a:solidFill>
                  <a:schemeClr val="bg1"/>
                </a:solidFill>
              </a:rPr>
            </a:br>
            <a:r>
              <a:rPr lang="en-US" sz="3600" i="1" dirty="0" smtClean="0">
                <a:solidFill>
                  <a:schemeClr val="bg1"/>
                </a:solidFill>
              </a:rPr>
              <a:t>special </a:t>
            </a:r>
            <a:r>
              <a:rPr lang="en-US" sz="3600" i="1" dirty="0">
                <a:solidFill>
                  <a:schemeClr val="bg1"/>
                </a:solidFill>
              </a:rPr>
              <a:t>plan for my life.</a:t>
            </a:r>
          </a:p>
        </p:txBody>
      </p:sp>
      <p:sp>
        <p:nvSpPr>
          <p:cNvPr id="3" name="Content Placeholder 2"/>
          <p:cNvSpPr>
            <a:spLocks noGrp="1"/>
          </p:cNvSpPr>
          <p:nvPr>
            <p:ph idx="1"/>
          </p:nvPr>
        </p:nvSpPr>
        <p:spPr>
          <a:xfrm>
            <a:off x="628650" y="2910143"/>
            <a:ext cx="7886700" cy="2469928"/>
          </a:xfrm>
        </p:spPr>
        <p:txBody>
          <a:bodyPr/>
          <a:lstStyle/>
          <a:p>
            <a:pPr marL="0" indent="0" algn="ctr">
              <a:lnSpc>
                <a:spcPct val="100000"/>
              </a:lnSpc>
              <a:buNone/>
            </a:pPr>
            <a:r>
              <a:rPr lang="en-US" dirty="0"/>
              <a:t>“Not more surely is the place prepared for us in the heavenly mansions than is the special place designated on earth where we are to work for </a:t>
            </a:r>
            <a:r>
              <a:rPr lang="en-US"/>
              <a:t>God</a:t>
            </a:r>
            <a:r>
              <a:rPr lang="en-US" smtClean="0"/>
              <a:t>”</a:t>
            </a:r>
          </a:p>
          <a:p>
            <a:pPr marL="0" indent="0" algn="ctr">
              <a:lnSpc>
                <a:spcPct val="100000"/>
              </a:lnSpc>
              <a:buNone/>
            </a:pPr>
            <a:r>
              <a:rPr lang="en-US" dirty="0" smtClean="0"/>
              <a:t> </a:t>
            </a:r>
            <a:r>
              <a:rPr lang="en-US" sz="2400" dirty="0"/>
              <a:t>(E. G. White. </a:t>
            </a:r>
            <a:r>
              <a:rPr lang="en-US" sz="2400" i="1" dirty="0"/>
              <a:t>Christ’s Object Lessons</a:t>
            </a:r>
            <a:r>
              <a:rPr lang="en-US" sz="2400" dirty="0"/>
              <a:t>. p. 327</a:t>
            </a:r>
            <a:r>
              <a:rPr lang="en-US" sz="2400" dirty="0" smtClean="0"/>
              <a:t>).</a:t>
            </a:r>
            <a:endParaRPr lang="en-US" sz="2400" dirty="0"/>
          </a:p>
        </p:txBody>
      </p:sp>
    </p:spTree>
    <p:extLst>
      <p:ext uri="{BB962C8B-B14F-4D97-AF65-F5344CB8AC3E}">
        <p14:creationId xmlns:p14="http://schemas.microsoft.com/office/powerpoint/2010/main" val="214168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1251</Words>
  <Application>Microsoft Office PowerPoint</Application>
  <PresentationFormat>On-screen Show (4:3)</PresentationFormat>
  <Paragraphs>111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A Successful Woman: Lesson 1</vt:lpstr>
      <vt:lpstr>PowerPoint Presentation</vt:lpstr>
      <vt:lpstr>BEING THE BEST YOU CAN BE</vt:lpstr>
      <vt:lpstr>PowerPoint Presentation</vt:lpstr>
      <vt:lpstr>1. There is a difference between worldly success and Godly success. </vt:lpstr>
      <vt:lpstr>2. I am somebody, a child of God, created in His image.</vt:lpstr>
      <vt:lpstr>3. Jesus died to assure  my success.</vt:lpstr>
      <vt:lpstr>4. God has a  special plan for my life.</vt:lpstr>
      <vt:lpstr>5. I don’t feel like a star. </vt:lpstr>
      <vt:lpstr>RATE YOURSELF</vt:lpstr>
      <vt:lpstr>PERSONAL GROWTH EXERCISES</vt:lpstr>
      <vt:lpstr>SUCCESS PRINCIPLE</vt:lpstr>
      <vt:lpstr>MY PRAYER FOR TODAY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Lynnetta Hamstra</cp:lastModifiedBy>
  <cp:revision>13</cp:revision>
  <dcterms:created xsi:type="dcterms:W3CDTF">2016-03-01T14:27:21Z</dcterms:created>
  <dcterms:modified xsi:type="dcterms:W3CDTF">2016-05-16T03:49:17Z</dcterms:modified>
</cp:coreProperties>
</file>